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3" r:id="rId36"/>
    <p:sldId id="295" r:id="rId37"/>
    <p:sldId id="297" r:id="rId38"/>
    <p:sldId id="298" r:id="rId39"/>
    <p:sldId id="299" r:id="rId40"/>
    <p:sldId id="300" r:id="rId41"/>
    <p:sldId id="301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</p:sldIdLst>
  <p:sldSz cx="11874500" cy="6845300"/>
  <p:notesSz cx="11874500" cy="6845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81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91063" y="2122043"/>
            <a:ext cx="10098723" cy="14375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82127" y="3833368"/>
            <a:ext cx="8316595" cy="171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F2D3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Open Sans Semibold"/>
                <a:cs typeface="Open Sans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F2D3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94042" y="1574419"/>
            <a:ext cx="5168170" cy="45178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118637" y="1574419"/>
            <a:ext cx="5168170" cy="45178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60000" y="360006"/>
            <a:ext cx="2725816" cy="6135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200018" y="360007"/>
            <a:ext cx="1014719" cy="939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264884" y="619805"/>
            <a:ext cx="8276931" cy="58754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756311" y="5416091"/>
            <a:ext cx="974926" cy="10791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9989891" y="5555983"/>
            <a:ext cx="1551924" cy="9392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792141" y="409968"/>
            <a:ext cx="0" cy="1099185"/>
          </a:xfrm>
          <a:custGeom>
            <a:avLst/>
            <a:gdLst/>
            <a:ahLst/>
            <a:cxnLst/>
            <a:rect l="l" t="t" r="r" b="b"/>
            <a:pathLst>
              <a:path h="1099185">
                <a:moveTo>
                  <a:pt x="0" y="1099149"/>
                </a:moveTo>
                <a:lnTo>
                  <a:pt x="0" y="0"/>
                </a:lnTo>
              </a:path>
            </a:pathLst>
          </a:custGeom>
          <a:ln w="99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3821985" y="4996417"/>
            <a:ext cx="0" cy="719455"/>
          </a:xfrm>
          <a:custGeom>
            <a:avLst/>
            <a:gdLst/>
            <a:ahLst/>
            <a:cxnLst/>
            <a:rect l="l" t="t" r="r" b="b"/>
            <a:pathLst>
              <a:path h="719454">
                <a:moveTo>
                  <a:pt x="0" y="719443"/>
                </a:moveTo>
                <a:lnTo>
                  <a:pt x="0" y="0"/>
                </a:lnTo>
              </a:path>
            </a:pathLst>
          </a:custGeom>
          <a:ln w="99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7652056" y="429952"/>
            <a:ext cx="0" cy="1509395"/>
          </a:xfrm>
          <a:custGeom>
            <a:avLst/>
            <a:gdLst/>
            <a:ahLst/>
            <a:cxnLst/>
            <a:rect l="l" t="t" r="r" b="b"/>
            <a:pathLst>
              <a:path h="1509395">
                <a:moveTo>
                  <a:pt x="0" y="1508832"/>
                </a:moveTo>
                <a:lnTo>
                  <a:pt x="0" y="0"/>
                </a:lnTo>
              </a:path>
            </a:pathLst>
          </a:custGeom>
          <a:ln w="19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9472583" y="549860"/>
            <a:ext cx="2049780" cy="0"/>
          </a:xfrm>
          <a:custGeom>
            <a:avLst/>
            <a:gdLst/>
            <a:ahLst/>
            <a:cxnLst/>
            <a:rect l="l" t="t" r="r" b="b"/>
            <a:pathLst>
              <a:path w="2049779">
                <a:moveTo>
                  <a:pt x="0" y="0"/>
                </a:moveTo>
                <a:lnTo>
                  <a:pt x="2049336" y="0"/>
                </a:lnTo>
              </a:path>
            </a:pathLst>
          </a:custGeom>
          <a:ln w="199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F2D3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9804" y="890774"/>
            <a:ext cx="9561240" cy="1052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700" b="0" i="0">
                <a:solidFill>
                  <a:srgbClr val="2F2D3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4426" y="1697821"/>
            <a:ext cx="10611997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Open Sans Semibold"/>
                <a:cs typeface="Open Sans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039489" y="6366129"/>
            <a:ext cx="3801872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94042" y="6366129"/>
            <a:ext cx="2732595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26-Sep-18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554212" y="6366129"/>
            <a:ext cx="2732595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84003" y="1656003"/>
            <a:ext cx="8136255" cy="2016125"/>
          </a:xfrm>
          <a:custGeom>
            <a:avLst/>
            <a:gdLst/>
            <a:ahLst/>
            <a:cxnLst/>
            <a:rect l="l" t="t" r="r" b="b"/>
            <a:pathLst>
              <a:path w="8136255" h="2016125">
                <a:moveTo>
                  <a:pt x="0" y="2015998"/>
                </a:moveTo>
                <a:lnTo>
                  <a:pt x="8136001" y="2015998"/>
                </a:lnTo>
                <a:lnTo>
                  <a:pt x="8136001" y="0"/>
                </a:lnTo>
                <a:lnTo>
                  <a:pt x="0" y="0"/>
                </a:lnTo>
                <a:lnTo>
                  <a:pt x="0" y="2015998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9306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St John </a:t>
            </a:r>
            <a:r>
              <a:rPr spc="-5" dirty="0"/>
              <a:t>Ambulance </a:t>
            </a:r>
            <a:r>
              <a:rPr dirty="0"/>
              <a:t>in </a:t>
            </a:r>
            <a:r>
              <a:rPr spc="-5" dirty="0"/>
              <a:t>Australia </a:t>
            </a:r>
            <a:r>
              <a:rPr dirty="0"/>
              <a:t>is a self-  funding </a:t>
            </a:r>
            <a:r>
              <a:rPr spc="-5" dirty="0"/>
              <a:t>charitable </a:t>
            </a:r>
            <a:r>
              <a:rPr dirty="0"/>
              <a:t>organisation </a:t>
            </a:r>
            <a:r>
              <a:rPr spc="-5" dirty="0"/>
              <a:t>dedicated  to </a:t>
            </a:r>
            <a:r>
              <a:rPr dirty="0"/>
              <a:t>helping </a:t>
            </a:r>
            <a:r>
              <a:rPr spc="-5" dirty="0"/>
              <a:t>people </a:t>
            </a:r>
            <a:r>
              <a:rPr dirty="0"/>
              <a:t>in sickness, </a:t>
            </a:r>
            <a:r>
              <a:rPr spc="-5" dirty="0"/>
              <a:t>distress,  </a:t>
            </a:r>
            <a:r>
              <a:rPr dirty="0"/>
              <a:t>suffering or</a:t>
            </a:r>
            <a:r>
              <a:rPr spc="-5" dirty="0"/>
              <a:t> danger.</a:t>
            </a:r>
          </a:p>
        </p:txBody>
      </p:sp>
      <p:sp>
        <p:nvSpPr>
          <p:cNvPr id="4" name="object 4"/>
          <p:cNvSpPr/>
          <p:nvPr/>
        </p:nvSpPr>
        <p:spPr>
          <a:xfrm>
            <a:off x="768536" y="1656003"/>
            <a:ext cx="1947095" cy="33128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759566" y="2161624"/>
            <a:ext cx="6356576" cy="43304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62312" y="2221316"/>
            <a:ext cx="802640" cy="0"/>
          </a:xfrm>
          <a:custGeom>
            <a:avLst/>
            <a:gdLst/>
            <a:ahLst/>
            <a:cxnLst/>
            <a:rect l="l" t="t" r="r" b="b"/>
            <a:pathLst>
              <a:path w="802640">
                <a:moveTo>
                  <a:pt x="0" y="0"/>
                </a:moveTo>
                <a:lnTo>
                  <a:pt x="802022" y="0"/>
                </a:lnTo>
              </a:path>
            </a:pathLst>
          </a:custGeom>
          <a:ln w="271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34782" y="2145193"/>
            <a:ext cx="377190" cy="231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solidFill>
                  <a:srgbClr val="464444"/>
                </a:solidFill>
                <a:latin typeface="Times New Roman"/>
                <a:cs typeface="Times New Roman"/>
              </a:rPr>
              <a:t>.,,.  </a:t>
            </a:r>
            <a:r>
              <a:rPr sz="650" dirty="0">
                <a:solidFill>
                  <a:srgbClr val="857975"/>
                </a:solidFill>
                <a:latin typeface="Times New Roman"/>
                <a:cs typeface="Times New Roman"/>
              </a:rPr>
              <a:t>.</a:t>
            </a:r>
            <a:r>
              <a:rPr sz="650" spc="155" dirty="0">
                <a:solidFill>
                  <a:srgbClr val="857975"/>
                </a:solidFill>
                <a:latin typeface="Times New Roman"/>
                <a:cs typeface="Times New Roman"/>
              </a:rPr>
              <a:t> </a:t>
            </a:r>
            <a:r>
              <a:rPr sz="1350" spc="0" dirty="0">
                <a:solidFill>
                  <a:srgbClr val="645756"/>
                </a:solidFill>
                <a:latin typeface="Arial"/>
                <a:cs typeface="Arial"/>
              </a:rPr>
              <a:t>-</a:t>
            </a:r>
            <a:endParaRPr sz="13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87997" y="359994"/>
            <a:ext cx="4632325" cy="6120130"/>
          </a:xfrm>
          <a:custGeom>
            <a:avLst/>
            <a:gdLst/>
            <a:ahLst/>
            <a:cxnLst/>
            <a:rect l="l" t="t" r="r" b="b"/>
            <a:pathLst>
              <a:path w="4632325" h="6120130">
                <a:moveTo>
                  <a:pt x="0" y="6120003"/>
                </a:moveTo>
                <a:lnTo>
                  <a:pt x="4631994" y="6120003"/>
                </a:lnTo>
                <a:lnTo>
                  <a:pt x="4631994" y="0"/>
                </a:lnTo>
                <a:lnTo>
                  <a:pt x="0" y="0"/>
                </a:lnTo>
                <a:lnTo>
                  <a:pt x="0" y="6120003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11299" y="521648"/>
            <a:ext cx="3756025" cy="5638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2405" marR="382905" indent="-179705">
              <a:lnSpc>
                <a:spcPct val="104200"/>
              </a:lnSpc>
              <a:buChar char="•"/>
              <a:tabLst>
                <a:tab pos="193040" algn="l"/>
              </a:tabLst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Accessing medical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care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is  </a:t>
            </a:r>
            <a:r>
              <a:rPr sz="2000" b="1" spc="25" dirty="0">
                <a:solidFill>
                  <a:srgbClr val="FFFFFF"/>
                </a:solidFill>
                <a:latin typeface="Open Sans"/>
                <a:cs typeface="Open Sans"/>
              </a:rPr>
              <a:t>extremely </a:t>
            </a:r>
            <a:r>
              <a:rPr sz="2000" b="1" spc="15" dirty="0">
                <a:solidFill>
                  <a:srgbClr val="FFFFFF"/>
                </a:solidFill>
                <a:latin typeface="Open Sans"/>
                <a:cs typeface="Open Sans"/>
              </a:rPr>
              <a:t>difficult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,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even 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if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patients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can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afford</a:t>
            </a:r>
            <a:r>
              <a:rPr sz="2000" spc="25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it.</a:t>
            </a:r>
            <a:endParaRPr sz="2000">
              <a:latin typeface="Open Sans"/>
              <a:cs typeface="Open Sans"/>
            </a:endParaRPr>
          </a:p>
          <a:p>
            <a:pPr marL="192405" marR="275590" indent="-179705">
              <a:lnSpc>
                <a:spcPct val="104200"/>
              </a:lnSpc>
              <a:spcBef>
                <a:spcPts val="1695"/>
              </a:spcBef>
              <a:buChar char="•"/>
              <a:tabLst>
                <a:tab pos="193040" algn="l"/>
              </a:tabLst>
            </a:pPr>
            <a:r>
              <a:rPr sz="2000" b="1" spc="15" dirty="0">
                <a:solidFill>
                  <a:srgbClr val="FFFFFF"/>
                </a:solidFill>
                <a:latin typeface="Open Sans"/>
                <a:cs typeface="Open Sans"/>
              </a:rPr>
              <a:t>80%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of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people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in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Gaza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rely 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on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international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aid</a:t>
            </a:r>
            <a:r>
              <a:rPr sz="2000" spc="18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to</a:t>
            </a:r>
            <a:endParaRPr sz="2000">
              <a:latin typeface="Open Sans"/>
              <a:cs typeface="Open Sans"/>
            </a:endParaRPr>
          </a:p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survive.</a:t>
            </a:r>
            <a:endParaRPr sz="2000">
              <a:latin typeface="Open Sans"/>
              <a:cs typeface="Open Sans"/>
            </a:endParaRPr>
          </a:p>
          <a:p>
            <a:pPr marL="192405" marR="177800" indent="-179705">
              <a:lnSpc>
                <a:spcPct val="104200"/>
              </a:lnSpc>
              <a:spcBef>
                <a:spcPts val="1700"/>
              </a:spcBef>
              <a:buChar char="•"/>
              <a:tabLst>
                <a:tab pos="193040" algn="l"/>
              </a:tabLst>
            </a:pP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The rate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of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blindness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is </a:t>
            </a:r>
            <a:r>
              <a:rPr sz="2000" b="1" spc="25" dirty="0">
                <a:solidFill>
                  <a:srgbClr val="FFFFFF"/>
                </a:solidFill>
                <a:latin typeface="Open Sans"/>
                <a:cs typeface="Open Sans"/>
              </a:rPr>
              <a:t>ten  </a:t>
            </a:r>
            <a:r>
              <a:rPr sz="2000" b="1" spc="15" dirty="0">
                <a:solidFill>
                  <a:srgbClr val="FFFFFF"/>
                </a:solidFill>
                <a:latin typeface="Open Sans"/>
                <a:cs typeface="Open Sans"/>
              </a:rPr>
              <a:t>times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higher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than</a:t>
            </a:r>
            <a:r>
              <a:rPr sz="2000" spc="20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other</a:t>
            </a:r>
            <a:endParaRPr sz="2000">
              <a:latin typeface="Open Sans"/>
              <a:cs typeface="Open Sans"/>
            </a:endParaRPr>
          </a:p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parts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of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sz="2000" spc="1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world.</a:t>
            </a:r>
            <a:endParaRPr sz="2000">
              <a:latin typeface="Open Sans"/>
              <a:cs typeface="Open Sans"/>
            </a:endParaRPr>
          </a:p>
          <a:p>
            <a:pPr marL="192405" indent="-179705">
              <a:lnSpc>
                <a:spcPct val="100000"/>
              </a:lnSpc>
              <a:spcBef>
                <a:spcPts val="1800"/>
              </a:spcBef>
              <a:buChar char="•"/>
              <a:tabLst>
                <a:tab pos="193040" algn="l"/>
              </a:tabLst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Blindness</a:t>
            </a:r>
            <a:r>
              <a:rPr sz="2000" spc="11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disproportionately</a:t>
            </a:r>
            <a:endParaRPr sz="2000">
              <a:latin typeface="Open Sans"/>
              <a:cs typeface="Open Sans"/>
            </a:endParaRPr>
          </a:p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affects</a:t>
            </a:r>
            <a:r>
              <a:rPr sz="2000" spc="6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b="1" spc="25" dirty="0">
                <a:solidFill>
                  <a:srgbClr val="FFFFFF"/>
                </a:solidFill>
                <a:latin typeface="Open Sans"/>
                <a:cs typeface="Open Sans"/>
              </a:rPr>
              <a:t>women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.</a:t>
            </a:r>
            <a:endParaRPr sz="2000">
              <a:latin typeface="Open Sans"/>
              <a:cs typeface="Open Sans"/>
            </a:endParaRPr>
          </a:p>
          <a:p>
            <a:pPr marL="192405" indent="-179705">
              <a:lnSpc>
                <a:spcPct val="100000"/>
              </a:lnSpc>
              <a:spcBef>
                <a:spcPts val="1800"/>
              </a:spcBef>
              <a:buChar char="•"/>
              <a:tabLst>
                <a:tab pos="193040" algn="l"/>
              </a:tabLst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Visual disabilities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are</a:t>
            </a:r>
            <a:r>
              <a:rPr sz="2000" spc="1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endParaRPr sz="2000">
              <a:latin typeface="Open Sans"/>
              <a:cs typeface="Open Sans"/>
            </a:endParaRPr>
          </a:p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b="1" spc="15" dirty="0">
                <a:solidFill>
                  <a:srgbClr val="FFFFFF"/>
                </a:solidFill>
                <a:latin typeface="Open Sans"/>
                <a:cs typeface="Open Sans"/>
              </a:rPr>
              <a:t>third </a:t>
            </a:r>
            <a:r>
              <a:rPr sz="2000" b="1" spc="25" dirty="0">
                <a:solidFill>
                  <a:srgbClr val="FFFFFF"/>
                </a:solidFill>
                <a:latin typeface="Open Sans"/>
                <a:cs typeface="Open Sans"/>
              </a:rPr>
              <a:t>leading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cause</a:t>
            </a:r>
            <a:r>
              <a:rPr sz="2000" spc="20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of</a:t>
            </a:r>
            <a:endParaRPr sz="2000">
              <a:latin typeface="Open Sans"/>
              <a:cs typeface="Open Sans"/>
            </a:endParaRPr>
          </a:p>
          <a:p>
            <a:pPr marL="192405" marR="477520">
              <a:lnSpc>
                <a:spcPct val="104200"/>
              </a:lnSpc>
            </a:pP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disability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but </a:t>
            </a:r>
            <a:r>
              <a:rPr sz="2000" b="1" spc="15" dirty="0">
                <a:solidFill>
                  <a:srgbClr val="FFFFFF"/>
                </a:solidFill>
                <a:latin typeface="Open Sans"/>
                <a:cs typeface="Open Sans"/>
              </a:rPr>
              <a:t>80% </a:t>
            </a:r>
            <a:r>
              <a:rPr sz="2000" spc="15" dirty="0">
                <a:solidFill>
                  <a:srgbClr val="FFFFFF"/>
                </a:solidFill>
                <a:latin typeface="Open Sans"/>
                <a:cs typeface="Open Sans"/>
              </a:rPr>
              <a:t>can </a:t>
            </a:r>
            <a:r>
              <a:rPr sz="2000" spc="30" dirty="0">
                <a:solidFill>
                  <a:srgbClr val="FFFFFF"/>
                </a:solidFill>
                <a:latin typeface="Open Sans"/>
                <a:cs typeface="Open Sans"/>
              </a:rPr>
              <a:t>be 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prevented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or</a:t>
            </a:r>
            <a:r>
              <a:rPr sz="2000" spc="12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Open Sans"/>
                <a:cs typeface="Open Sans"/>
              </a:rPr>
              <a:t>treated.</a:t>
            </a:r>
            <a:endParaRPr sz="2000">
              <a:latin typeface="Open Sans"/>
              <a:cs typeface="Open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296009"/>
            <a:ext cx="7221609" cy="3753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83476"/>
            <a:ext cx="11168688" cy="6102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33522" y="571238"/>
            <a:ext cx="2955925" cy="0"/>
          </a:xfrm>
          <a:custGeom>
            <a:avLst/>
            <a:gdLst/>
            <a:ahLst/>
            <a:cxnLst/>
            <a:rect l="l" t="t" r="r" b="b"/>
            <a:pathLst>
              <a:path w="2955925">
                <a:moveTo>
                  <a:pt x="0" y="0"/>
                </a:moveTo>
                <a:lnTo>
                  <a:pt x="2955731" y="0"/>
                </a:lnTo>
              </a:path>
            </a:pathLst>
          </a:custGeom>
          <a:ln w="704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14548" y="6473997"/>
            <a:ext cx="596265" cy="0"/>
          </a:xfrm>
          <a:custGeom>
            <a:avLst/>
            <a:gdLst/>
            <a:ahLst/>
            <a:cxnLst/>
            <a:rect l="l" t="t" r="r" b="b"/>
            <a:pathLst>
              <a:path w="596265">
                <a:moveTo>
                  <a:pt x="0" y="0"/>
                </a:moveTo>
                <a:lnTo>
                  <a:pt x="595819" y="0"/>
                </a:lnTo>
              </a:path>
            </a:pathLst>
          </a:custGeom>
          <a:ln w="352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84278" y="147810"/>
            <a:ext cx="335915" cy="1137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300" spc="5" dirty="0">
                <a:solidFill>
                  <a:srgbClr val="57595D"/>
                </a:solidFill>
                <a:latin typeface="Arial"/>
                <a:cs typeface="Arial"/>
              </a:rPr>
              <a:t>-</a:t>
            </a:r>
            <a:endParaRPr sz="7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3726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18997" y="2206180"/>
            <a:ext cx="3442270" cy="45984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95496" y="2182654"/>
            <a:ext cx="3489325" cy="4645660"/>
          </a:xfrm>
          <a:custGeom>
            <a:avLst/>
            <a:gdLst/>
            <a:ahLst/>
            <a:cxnLst/>
            <a:rect l="l" t="t" r="r" b="b"/>
            <a:pathLst>
              <a:path w="3489325" h="4645659">
                <a:moveTo>
                  <a:pt x="0" y="0"/>
                </a:moveTo>
                <a:lnTo>
                  <a:pt x="3489268" y="0"/>
                </a:lnTo>
                <a:lnTo>
                  <a:pt x="3489268" y="4645454"/>
                </a:lnTo>
                <a:lnTo>
                  <a:pt x="0" y="4645454"/>
                </a:lnTo>
                <a:lnTo>
                  <a:pt x="0" y="0"/>
                </a:lnTo>
                <a:close/>
              </a:path>
            </a:pathLst>
          </a:custGeom>
          <a:ln w="404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199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5038" y="360006"/>
            <a:ext cx="6060956" cy="61199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034006"/>
            <a:ext cx="11520170" cy="2868295"/>
          </a:xfrm>
          <a:custGeom>
            <a:avLst/>
            <a:gdLst/>
            <a:ahLst/>
            <a:cxnLst/>
            <a:rect l="l" t="t" r="r" b="b"/>
            <a:pathLst>
              <a:path w="11520170" h="2868295">
                <a:moveTo>
                  <a:pt x="0" y="2867990"/>
                </a:moveTo>
                <a:lnTo>
                  <a:pt x="11520004" y="2867990"/>
                </a:lnTo>
                <a:lnTo>
                  <a:pt x="11520004" y="0"/>
                </a:lnTo>
                <a:lnTo>
                  <a:pt x="0" y="0"/>
                </a:lnTo>
                <a:lnTo>
                  <a:pt x="0" y="2867990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75299" y="2128248"/>
            <a:ext cx="3364865" cy="2552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St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John Eye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Hospital</a:t>
            </a:r>
            <a:r>
              <a:rPr sz="2000" spc="-8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has 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established an eye outreach  service to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directly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reach 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patients who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otherwise 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would not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receive</a:t>
            </a:r>
            <a:r>
              <a:rPr sz="2000" spc="-3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care.</a:t>
            </a:r>
            <a:endParaRPr sz="2000">
              <a:latin typeface="Open Sans"/>
              <a:cs typeface="Open Sans"/>
            </a:endParaRPr>
          </a:p>
          <a:p>
            <a:pPr marL="12700" marR="680720">
              <a:lnSpc>
                <a:spcPct val="108300"/>
              </a:lnSpc>
              <a:spcBef>
                <a:spcPts val="1700"/>
              </a:spcBef>
            </a:pPr>
            <a:r>
              <a:rPr sz="2000" b="1" dirty="0">
                <a:solidFill>
                  <a:srgbClr val="FFFFFF"/>
                </a:solidFill>
                <a:latin typeface="Open Sans Semibold"/>
                <a:cs typeface="Open Sans Semibold"/>
              </a:rPr>
              <a:t>Who otherwise</a:t>
            </a:r>
            <a:r>
              <a:rPr sz="2000" b="1" spc="-10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2000" b="1" dirty="0">
                <a:solidFill>
                  <a:srgbClr val="FFFFFF"/>
                </a:solidFill>
                <a:latin typeface="Open Sans Semibold"/>
                <a:cs typeface="Open Sans Semibold"/>
              </a:rPr>
              <a:t>would  loose </a:t>
            </a:r>
            <a:r>
              <a:rPr sz="2000" b="1" spc="-5" dirty="0">
                <a:solidFill>
                  <a:srgbClr val="FFFFFF"/>
                </a:solidFill>
                <a:latin typeface="Open Sans Semibold"/>
                <a:cs typeface="Open Sans Semibold"/>
              </a:rPr>
              <a:t>their</a:t>
            </a:r>
            <a:r>
              <a:rPr sz="2000" b="1" spc="-1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Open Sans Semibold"/>
                <a:cs typeface="Open Sans Semibold"/>
              </a:rPr>
              <a:t>sight.</a:t>
            </a:r>
            <a:endParaRPr sz="2000">
              <a:latin typeface="Open Sans Semibold"/>
              <a:cs typeface="Open Sans Semibol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0000" y="384114"/>
            <a:ext cx="7252404" cy="39663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43563" y="3060004"/>
            <a:ext cx="200436" cy="2013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69003" y="2844012"/>
            <a:ext cx="7911465" cy="2820035"/>
          </a:xfrm>
          <a:custGeom>
            <a:avLst/>
            <a:gdLst/>
            <a:ahLst/>
            <a:cxnLst/>
            <a:rect l="l" t="t" r="r" b="b"/>
            <a:pathLst>
              <a:path w="7911465" h="2820035">
                <a:moveTo>
                  <a:pt x="0" y="2819996"/>
                </a:moveTo>
                <a:lnTo>
                  <a:pt x="7910995" y="2819996"/>
                </a:lnTo>
                <a:lnTo>
                  <a:pt x="7910995" y="0"/>
                </a:lnTo>
                <a:lnTo>
                  <a:pt x="0" y="0"/>
                </a:lnTo>
                <a:lnTo>
                  <a:pt x="0" y="2819996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55299" y="3280265"/>
            <a:ext cx="4340860" cy="144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5890">
              <a:lnSpc>
                <a:spcPct val="116700"/>
              </a:lnSpc>
              <a:spcBef>
                <a:spcPts val="100"/>
              </a:spcBef>
            </a:pP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St John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Ambulance Australia raises  funds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to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help prevent</a:t>
            </a:r>
            <a:r>
              <a:rPr sz="2000" spc="15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blindness</a:t>
            </a:r>
            <a:endParaRPr sz="2000">
              <a:latin typeface="Open Sans"/>
              <a:cs typeface="Open Sans"/>
            </a:endParaRPr>
          </a:p>
          <a:p>
            <a:pPr marL="12700" marR="5080">
              <a:lnSpc>
                <a:spcPct val="116700"/>
              </a:lnSpc>
            </a:pP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in one of the most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vulnerable and  disadvantaged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regions in the</a:t>
            </a:r>
            <a:r>
              <a:rPr sz="2000" spc="24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world.</a:t>
            </a:r>
            <a:endParaRPr sz="2000">
              <a:latin typeface="Open Sans"/>
              <a:cs typeface="Open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0000" y="1050004"/>
            <a:ext cx="6359077" cy="42314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60006"/>
            <a:ext cx="3932123" cy="61172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7626" y="360006"/>
            <a:ext cx="5027623" cy="60210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213322" y="4539359"/>
            <a:ext cx="1892300" cy="0"/>
          </a:xfrm>
          <a:custGeom>
            <a:avLst/>
            <a:gdLst/>
            <a:ahLst/>
            <a:cxnLst/>
            <a:rect l="l" t="t" r="r" b="b"/>
            <a:pathLst>
              <a:path w="1892300">
                <a:moveTo>
                  <a:pt x="0" y="0"/>
                </a:moveTo>
                <a:lnTo>
                  <a:pt x="1892131" y="1"/>
                </a:lnTo>
              </a:path>
            </a:pathLst>
          </a:custGeom>
          <a:ln w="34906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181360" y="4161758"/>
            <a:ext cx="2317750" cy="9404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spc="15" dirty="0">
                <a:latin typeface="Open Sans"/>
                <a:cs typeface="Open Sans"/>
              </a:rPr>
              <a:t>1967</a:t>
            </a:r>
            <a:r>
              <a:rPr sz="1900" spc="-80" dirty="0">
                <a:latin typeface="Open Sans"/>
                <a:cs typeface="Open Sans"/>
              </a:rPr>
              <a:t> </a:t>
            </a:r>
            <a:r>
              <a:rPr sz="1900" spc="0" dirty="0">
                <a:latin typeface="Open Sans"/>
                <a:cs typeface="Open Sans"/>
              </a:rPr>
              <a:t>boundary</a:t>
            </a:r>
            <a:endParaRPr sz="1900">
              <a:latin typeface="Open Sans"/>
              <a:cs typeface="Open San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250">
              <a:latin typeface="Times New Roman"/>
              <a:cs typeface="Times New Roman"/>
            </a:endParaRPr>
          </a:p>
          <a:p>
            <a:pPr marL="52705">
              <a:lnSpc>
                <a:spcPct val="100000"/>
              </a:lnSpc>
            </a:pPr>
            <a:r>
              <a:rPr sz="1900" spc="0" dirty="0">
                <a:latin typeface="Open Sans"/>
                <a:cs typeface="Open Sans"/>
              </a:rPr>
              <a:t>The </a:t>
            </a:r>
            <a:r>
              <a:rPr sz="1900" spc="-15" dirty="0">
                <a:latin typeface="Open Sans"/>
                <a:cs typeface="Open Sans"/>
              </a:rPr>
              <a:t>Separation</a:t>
            </a:r>
            <a:r>
              <a:rPr sz="1900" spc="75" dirty="0">
                <a:latin typeface="Open Sans"/>
                <a:cs typeface="Open Sans"/>
              </a:rPr>
              <a:t> </a:t>
            </a:r>
            <a:r>
              <a:rPr sz="1900" spc="-10" dirty="0">
                <a:latin typeface="Open Sans"/>
                <a:cs typeface="Open Sans"/>
              </a:rPr>
              <a:t>Wall</a:t>
            </a:r>
            <a:endParaRPr sz="1900">
              <a:latin typeface="Open Sans"/>
              <a:cs typeface="Open San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23458" y="5158323"/>
            <a:ext cx="1878964" cy="0"/>
          </a:xfrm>
          <a:custGeom>
            <a:avLst/>
            <a:gdLst/>
            <a:ahLst/>
            <a:cxnLst/>
            <a:rect l="l" t="t" r="r" b="b"/>
            <a:pathLst>
              <a:path w="1878965">
                <a:moveTo>
                  <a:pt x="0" y="0"/>
                </a:moveTo>
                <a:lnTo>
                  <a:pt x="1878613" y="1"/>
                </a:lnTo>
              </a:path>
            </a:pathLst>
          </a:custGeom>
          <a:ln w="34906">
            <a:solidFill>
              <a:srgbClr val="70AD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9994" y="360006"/>
            <a:ext cx="11160125" cy="6117590"/>
          </a:xfrm>
          <a:custGeom>
            <a:avLst/>
            <a:gdLst/>
            <a:ahLst/>
            <a:cxnLst/>
            <a:rect l="l" t="t" r="r" b="b"/>
            <a:pathLst>
              <a:path w="11160125" h="6117590">
                <a:moveTo>
                  <a:pt x="0" y="6117297"/>
                </a:moveTo>
                <a:lnTo>
                  <a:pt x="11159998" y="6117297"/>
                </a:lnTo>
                <a:lnTo>
                  <a:pt x="11159998" y="0"/>
                </a:lnTo>
                <a:lnTo>
                  <a:pt x="0" y="0"/>
                </a:lnTo>
                <a:lnTo>
                  <a:pt x="0" y="6117297"/>
                </a:lnTo>
                <a:close/>
              </a:path>
            </a:pathLst>
          </a:custGeom>
          <a:ln w="3594">
            <a:solidFill>
              <a:srgbClr val="9AC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4973" y="1414098"/>
            <a:ext cx="2717165" cy="2770505"/>
          </a:xfrm>
          <a:prstGeom prst="rect">
            <a:avLst/>
          </a:prstGeom>
          <a:ln w="10151">
            <a:solidFill>
              <a:srgbClr val="E5173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R="224154" algn="r">
              <a:lnSpc>
                <a:spcPct val="100000"/>
              </a:lnSpc>
            </a:pPr>
            <a:r>
              <a:rPr sz="650" b="0" spc="0" dirty="0">
                <a:solidFill>
                  <a:srgbClr val="585411"/>
                </a:solidFill>
                <a:latin typeface="Open Sans Light"/>
                <a:cs typeface="Open Sans Light"/>
              </a:rPr>
              <a:t>JORDAN</a:t>
            </a:r>
            <a:endParaRPr sz="650">
              <a:latin typeface="Open Sans Light"/>
              <a:cs typeface="Open Sans Ligh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700">
              <a:latin typeface="Times New Roman"/>
              <a:cs typeface="Times New Roman"/>
            </a:endParaRPr>
          </a:p>
          <a:p>
            <a:pPr marL="844550">
              <a:lnSpc>
                <a:spcPct val="100000"/>
              </a:lnSpc>
              <a:spcBef>
                <a:spcPts val="5"/>
              </a:spcBef>
            </a:pPr>
            <a:r>
              <a:rPr sz="650" b="0" spc="0" dirty="0">
                <a:solidFill>
                  <a:srgbClr val="585411"/>
                </a:solidFill>
                <a:latin typeface="Open Sans Light"/>
                <a:cs typeface="Open Sans Light"/>
              </a:rPr>
              <a:t>ISRAEL</a:t>
            </a:r>
            <a:endParaRPr sz="650">
              <a:latin typeface="Open Sans Light"/>
              <a:cs typeface="Open Sans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55315" y="12"/>
            <a:ext cx="4976760" cy="6839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199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70463" y="1170012"/>
            <a:ext cx="7249795" cy="4986020"/>
          </a:xfrm>
          <a:custGeom>
            <a:avLst/>
            <a:gdLst/>
            <a:ahLst/>
            <a:cxnLst/>
            <a:rect l="l" t="t" r="r" b="b"/>
            <a:pathLst>
              <a:path w="7249795" h="4986020">
                <a:moveTo>
                  <a:pt x="0" y="4985994"/>
                </a:moveTo>
                <a:lnTo>
                  <a:pt x="7249540" y="4985994"/>
                </a:lnTo>
                <a:lnTo>
                  <a:pt x="7249540" y="0"/>
                </a:lnTo>
                <a:lnTo>
                  <a:pt x="0" y="0"/>
                </a:lnTo>
                <a:lnTo>
                  <a:pt x="0" y="4985994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37763" y="1206576"/>
            <a:ext cx="6665595" cy="479171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1800" b="1" dirty="0">
                <a:solidFill>
                  <a:srgbClr val="FFFFFF"/>
                </a:solidFill>
                <a:latin typeface="Open Sans Semibold"/>
                <a:cs typeface="Open Sans Semibold"/>
              </a:rPr>
              <a:t>JUMANA</a:t>
            </a:r>
            <a:endParaRPr sz="1800">
              <a:latin typeface="Open Sans Semibold"/>
              <a:cs typeface="Open Sans Semibold"/>
            </a:endParaRPr>
          </a:p>
          <a:p>
            <a:pPr marL="372745">
              <a:lnSpc>
                <a:spcPct val="100000"/>
              </a:lnSpc>
              <a:spcBef>
                <a:spcPts val="605"/>
              </a:spcBef>
            </a:pP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</a:t>
            </a:r>
            <a:r>
              <a:rPr sz="1800" i="1" spc="14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am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very happy that the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mobile outreach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team comes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to</a:t>
            </a:r>
            <a:endParaRPr sz="1800">
              <a:latin typeface="Open Sans"/>
              <a:cs typeface="Open Sans"/>
            </a:endParaRPr>
          </a:p>
          <a:p>
            <a:pPr marL="372745" marR="113664">
              <a:lnSpc>
                <a:spcPct val="101800"/>
              </a:lnSpc>
            </a:pP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Beita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as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permit situation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and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eyesight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makes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it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very 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difficult to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travel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for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check-ups. </a:t>
            </a: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have been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getting  regular treatments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with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St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John since </a:t>
            </a: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was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12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years old. </a:t>
            </a: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 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trust them</a:t>
            </a:r>
            <a:r>
              <a:rPr sz="1800" i="1" spc="114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completely.</a:t>
            </a:r>
            <a:endParaRPr sz="1800">
              <a:latin typeface="Open Sans"/>
              <a:cs typeface="Open Sans"/>
            </a:endParaRPr>
          </a:p>
          <a:p>
            <a:pPr marL="372745">
              <a:lnSpc>
                <a:spcPct val="100000"/>
              </a:lnSpc>
              <a:spcBef>
                <a:spcPts val="610"/>
              </a:spcBef>
            </a:pP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eyesight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for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me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means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</a:t>
            </a:r>
            <a:r>
              <a:rPr sz="1800" i="1" spc="33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independence.</a:t>
            </a:r>
            <a:endParaRPr sz="1800">
              <a:latin typeface="Open Sans"/>
              <a:cs typeface="Open Sans"/>
            </a:endParaRPr>
          </a:p>
          <a:p>
            <a:pPr marL="372745">
              <a:lnSpc>
                <a:spcPct val="100000"/>
              </a:lnSpc>
              <a:spcBef>
                <a:spcPts val="605"/>
              </a:spcBef>
            </a:pP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With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eyesight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am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able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to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socialise,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study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and</a:t>
            </a:r>
            <a:r>
              <a:rPr sz="1800" i="1" spc="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achieve</a:t>
            </a:r>
            <a:endParaRPr sz="1800">
              <a:latin typeface="Open Sans"/>
              <a:cs typeface="Open Sans"/>
            </a:endParaRPr>
          </a:p>
          <a:p>
            <a:pPr marL="372745">
              <a:lnSpc>
                <a:spcPct val="100000"/>
              </a:lnSpc>
              <a:spcBef>
                <a:spcPts val="40"/>
              </a:spcBef>
            </a:pP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my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dream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of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become </a:t>
            </a: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a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school</a:t>
            </a:r>
            <a:r>
              <a:rPr sz="1800" i="1" spc="35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teacher.</a:t>
            </a:r>
            <a:endParaRPr sz="1800">
              <a:latin typeface="Open Sans"/>
              <a:cs typeface="Open Sans"/>
            </a:endParaRPr>
          </a:p>
          <a:p>
            <a:pPr marL="372745">
              <a:lnSpc>
                <a:spcPct val="100000"/>
              </a:lnSpc>
              <a:spcBef>
                <a:spcPts val="605"/>
              </a:spcBef>
            </a:pPr>
            <a:r>
              <a:rPr sz="1800" i="1" dirty="0">
                <a:solidFill>
                  <a:srgbClr val="FFFFFF"/>
                </a:solidFill>
                <a:latin typeface="Open Sans"/>
                <a:cs typeface="Open Sans"/>
              </a:rPr>
              <a:t>I </a:t>
            </a:r>
            <a:r>
              <a:rPr sz="1800" i="1" spc="10" dirty="0">
                <a:solidFill>
                  <a:srgbClr val="FFFFFF"/>
                </a:solidFill>
                <a:latin typeface="Open Sans"/>
                <a:cs typeface="Open Sans"/>
              </a:rPr>
              <a:t>am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very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thankful </a:t>
            </a:r>
            <a:r>
              <a:rPr sz="1800" i="1" spc="15" dirty="0">
                <a:solidFill>
                  <a:srgbClr val="FFFFFF"/>
                </a:solidFill>
                <a:latin typeface="Open Sans"/>
                <a:cs typeface="Open Sans"/>
              </a:rPr>
              <a:t>for</a:t>
            </a:r>
            <a:r>
              <a:rPr sz="1800" i="1" spc="28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i="1" spc="25" dirty="0">
                <a:solidFill>
                  <a:srgbClr val="FFFFFF"/>
                </a:solidFill>
                <a:latin typeface="Open Sans"/>
                <a:cs typeface="Open Sans"/>
              </a:rPr>
              <a:t>this.</a:t>
            </a:r>
            <a:endParaRPr sz="1800">
              <a:latin typeface="Open Sans"/>
              <a:cs typeface="Open Sans"/>
            </a:endParaRPr>
          </a:p>
          <a:p>
            <a:pPr marL="12700" marR="53340">
              <a:lnSpc>
                <a:spcPct val="101800"/>
              </a:lnSpc>
              <a:spcBef>
                <a:spcPts val="1135"/>
              </a:spcBef>
            </a:pP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Jumana has high mytopia which means she cannot move </a:t>
            </a:r>
            <a:r>
              <a:rPr sz="1800" spc="5" dirty="0">
                <a:solidFill>
                  <a:srgbClr val="FFFFFF"/>
                </a:solidFill>
                <a:latin typeface="Open Sans"/>
                <a:cs typeface="Open Sans"/>
              </a:rPr>
              <a:t>her  </a:t>
            </a: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eyes and has quite poor</a:t>
            </a:r>
            <a:r>
              <a:rPr sz="1800" spc="15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Open Sans"/>
                <a:cs typeface="Open Sans"/>
              </a:rPr>
              <a:t>vision.</a:t>
            </a:r>
            <a:endParaRPr sz="1800">
              <a:latin typeface="Open Sans"/>
              <a:cs typeface="Open Sans"/>
            </a:endParaRPr>
          </a:p>
          <a:p>
            <a:pPr marL="12700" marR="5080">
              <a:lnSpc>
                <a:spcPct val="101800"/>
              </a:lnSpc>
              <a:spcBef>
                <a:spcPts val="570"/>
              </a:spcBef>
            </a:pP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Thanks to regular treatment from St John, she leads an </a:t>
            </a:r>
            <a:r>
              <a:rPr sz="1800" spc="5" dirty="0">
                <a:solidFill>
                  <a:srgbClr val="FFFFFF"/>
                </a:solidFill>
                <a:latin typeface="Open Sans"/>
                <a:cs typeface="Open Sans"/>
              </a:rPr>
              <a:t>active  </a:t>
            </a: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life She lives in Beita with her six brothers and three </a:t>
            </a:r>
            <a:r>
              <a:rPr sz="1800" spc="5" dirty="0">
                <a:solidFill>
                  <a:srgbClr val="FFFFFF"/>
                </a:solidFill>
                <a:latin typeface="Open Sans"/>
                <a:cs typeface="Open Sans"/>
              </a:rPr>
              <a:t>sisters,  </a:t>
            </a: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and she is currently studying to be </a:t>
            </a:r>
            <a:r>
              <a:rPr sz="1800" dirty="0">
                <a:solidFill>
                  <a:srgbClr val="FFFFFF"/>
                </a:solidFill>
                <a:latin typeface="Open Sans"/>
                <a:cs typeface="Open Sans"/>
              </a:rPr>
              <a:t>a </a:t>
            </a:r>
            <a:r>
              <a:rPr sz="1800" spc="0" dirty="0">
                <a:solidFill>
                  <a:srgbClr val="FFFFFF"/>
                </a:solidFill>
                <a:latin typeface="Open Sans"/>
                <a:cs typeface="Open Sans"/>
              </a:rPr>
              <a:t>primary school</a:t>
            </a:r>
            <a:r>
              <a:rPr sz="1800" spc="2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Open Sans"/>
                <a:cs typeface="Open Sans"/>
              </a:rPr>
              <a:t>teacher.</a:t>
            </a:r>
            <a:endParaRPr sz="1800">
              <a:latin typeface="Open Sans"/>
              <a:cs typeface="Open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9994" y="360006"/>
            <a:ext cx="3910469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60006"/>
            <a:ext cx="11159998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199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19"/>
            <a:ext cx="11159979" cy="61199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8001" y="2369997"/>
            <a:ext cx="9432290" cy="3396615"/>
          </a:xfrm>
          <a:custGeom>
            <a:avLst/>
            <a:gdLst/>
            <a:ahLst/>
            <a:cxnLst/>
            <a:rect l="l" t="t" r="r" b="b"/>
            <a:pathLst>
              <a:path w="9432290" h="3396615">
                <a:moveTo>
                  <a:pt x="0" y="3396005"/>
                </a:moveTo>
                <a:lnTo>
                  <a:pt x="9431997" y="3396005"/>
                </a:lnTo>
                <a:lnTo>
                  <a:pt x="9431997" y="0"/>
                </a:lnTo>
                <a:lnTo>
                  <a:pt x="0" y="0"/>
                </a:lnTo>
                <a:lnTo>
                  <a:pt x="0" y="3396005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999" y="360004"/>
            <a:ext cx="8010372" cy="43555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267300" y="2301421"/>
            <a:ext cx="3266440" cy="307340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3000" b="1" dirty="0">
                <a:solidFill>
                  <a:srgbClr val="FFFFFF"/>
                </a:solidFill>
                <a:latin typeface="Open Sans Semibold"/>
                <a:cs typeface="Open Sans Semibold"/>
              </a:rPr>
              <a:t>With sight</a:t>
            </a:r>
            <a:r>
              <a:rPr sz="3000" b="1" spc="-15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sz="3000" b="1" spc="-5" dirty="0">
                <a:solidFill>
                  <a:srgbClr val="FFFFFF"/>
                </a:solidFill>
                <a:latin typeface="Open Sans Semibold"/>
                <a:cs typeface="Open Sans Semibold"/>
              </a:rPr>
              <a:t>comes:</a:t>
            </a:r>
            <a:endParaRPr sz="3000">
              <a:latin typeface="Open Sans Semibold"/>
              <a:cs typeface="Open Sans Semibold"/>
            </a:endParaRPr>
          </a:p>
          <a:p>
            <a:pPr marL="300355" indent="-287655">
              <a:lnSpc>
                <a:spcPct val="100000"/>
              </a:lnSpc>
              <a:spcBef>
                <a:spcPts val="1200"/>
              </a:spcBef>
              <a:buSzPct val="80000"/>
              <a:buFont typeface="Symbol"/>
              <a:buChar char=""/>
              <a:tabLst>
                <a:tab pos="300990" algn="l"/>
              </a:tabLst>
            </a:pPr>
            <a:r>
              <a:rPr sz="3000" b="1" dirty="0">
                <a:solidFill>
                  <a:srgbClr val="FFFFFF"/>
                </a:solidFill>
                <a:latin typeface="Open Sans Semibold"/>
                <a:cs typeface="Open Sans Semibold"/>
              </a:rPr>
              <a:t>independence</a:t>
            </a:r>
            <a:endParaRPr sz="3000">
              <a:latin typeface="Open Sans Semibold"/>
              <a:cs typeface="Open Sans Semibold"/>
            </a:endParaRPr>
          </a:p>
          <a:p>
            <a:pPr marL="300355" indent="-287655">
              <a:lnSpc>
                <a:spcPct val="100000"/>
              </a:lnSpc>
              <a:spcBef>
                <a:spcPts val="1200"/>
              </a:spcBef>
              <a:buSzPct val="80000"/>
              <a:buFont typeface="Symbol"/>
              <a:buChar char=""/>
              <a:tabLst>
                <a:tab pos="300990" algn="l"/>
              </a:tabLst>
            </a:pPr>
            <a:r>
              <a:rPr sz="3000" b="1" spc="-5" dirty="0">
                <a:solidFill>
                  <a:srgbClr val="FFFFFF"/>
                </a:solidFill>
                <a:latin typeface="Open Sans Semibold"/>
                <a:cs typeface="Open Sans Semibold"/>
              </a:rPr>
              <a:t>education</a:t>
            </a:r>
            <a:endParaRPr sz="3000">
              <a:latin typeface="Open Sans Semibold"/>
              <a:cs typeface="Open Sans Semibold"/>
            </a:endParaRPr>
          </a:p>
          <a:p>
            <a:pPr marL="300355" indent="-287655">
              <a:lnSpc>
                <a:spcPct val="100000"/>
              </a:lnSpc>
              <a:spcBef>
                <a:spcPts val="1200"/>
              </a:spcBef>
              <a:buSzPct val="80000"/>
              <a:buFont typeface="Symbol"/>
              <a:buChar char=""/>
              <a:tabLst>
                <a:tab pos="300990" algn="l"/>
              </a:tabLst>
            </a:pPr>
            <a:r>
              <a:rPr sz="3000" b="1" spc="-5" dirty="0">
                <a:solidFill>
                  <a:srgbClr val="FFFFFF"/>
                </a:solidFill>
                <a:latin typeface="Open Sans Semibold"/>
                <a:cs typeface="Open Sans Semibold"/>
              </a:rPr>
              <a:t>employment</a:t>
            </a:r>
            <a:endParaRPr sz="3000">
              <a:latin typeface="Open Sans Semibold"/>
              <a:cs typeface="Open Sans Semibold"/>
            </a:endParaRPr>
          </a:p>
          <a:p>
            <a:pPr marL="300355" indent="-287655">
              <a:lnSpc>
                <a:spcPct val="100000"/>
              </a:lnSpc>
              <a:spcBef>
                <a:spcPts val="1200"/>
              </a:spcBef>
              <a:buSzPct val="80000"/>
              <a:buFont typeface="Symbol"/>
              <a:buChar char=""/>
              <a:tabLst>
                <a:tab pos="300990" algn="l"/>
              </a:tabLst>
            </a:pPr>
            <a:r>
              <a:rPr sz="3000" b="1" dirty="0">
                <a:solidFill>
                  <a:srgbClr val="FFFFFF"/>
                </a:solidFill>
                <a:latin typeface="Open Sans Semibold"/>
                <a:cs typeface="Open Sans Semibold"/>
              </a:rPr>
              <a:t>hope</a:t>
            </a:r>
            <a:endParaRPr sz="3000">
              <a:latin typeface="Open Sans Semibold"/>
              <a:cs typeface="Open Sans Semibo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1851" y="360006"/>
            <a:ext cx="10910458" cy="23218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0000" y="2696433"/>
            <a:ext cx="11172309" cy="37966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91113" y="2677745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0"/>
                </a:moveTo>
                <a:lnTo>
                  <a:pt x="0" y="235326"/>
                </a:lnTo>
              </a:path>
            </a:pathLst>
          </a:custGeom>
          <a:ln w="43641">
            <a:solidFill>
              <a:srgbClr val="E6E9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63636" y="2678282"/>
            <a:ext cx="0" cy="525145"/>
          </a:xfrm>
          <a:custGeom>
            <a:avLst/>
            <a:gdLst/>
            <a:ahLst/>
            <a:cxnLst/>
            <a:rect l="l" t="t" r="r" b="b"/>
            <a:pathLst>
              <a:path h="525144">
                <a:moveTo>
                  <a:pt x="0" y="0"/>
                </a:moveTo>
                <a:lnTo>
                  <a:pt x="0" y="524622"/>
                </a:lnTo>
              </a:path>
            </a:pathLst>
          </a:custGeom>
          <a:ln w="21820">
            <a:solidFill>
              <a:srgbClr val="E6E9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98549" y="2680996"/>
            <a:ext cx="1334135" cy="4933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892810" algn="l"/>
              </a:tabLst>
            </a:pPr>
            <a:r>
              <a:rPr sz="3050" spc="114" dirty="0">
                <a:solidFill>
                  <a:srgbClr val="444D56"/>
                </a:solidFill>
              </a:rPr>
              <a:t>&amp;	</a:t>
            </a:r>
            <a:r>
              <a:rPr sz="3050" spc="-165" dirty="0">
                <a:solidFill>
                  <a:srgbClr val="A0857B"/>
                </a:solidFill>
              </a:rPr>
              <a:t>•</a:t>
            </a:r>
            <a:r>
              <a:rPr sz="3050" spc="-165" dirty="0">
                <a:solidFill>
                  <a:srgbClr val="AFB5C8"/>
                </a:solidFill>
              </a:rPr>
              <a:t>.</a:t>
            </a:r>
            <a:r>
              <a:rPr sz="3050" spc="-165" dirty="0">
                <a:solidFill>
                  <a:srgbClr val="DB5E69"/>
                </a:solidFill>
              </a:rPr>
              <a:t>,</a:t>
            </a:r>
            <a:r>
              <a:rPr sz="3050" spc="-270" dirty="0">
                <a:solidFill>
                  <a:srgbClr val="DB5E69"/>
                </a:solidFill>
              </a:rPr>
              <a:t> </a:t>
            </a:r>
            <a:r>
              <a:rPr sz="2025" spc="15" baseline="74074" dirty="0">
                <a:solidFill>
                  <a:srgbClr val="AFB5C8"/>
                </a:solidFill>
                <a:latin typeface="Arial"/>
                <a:cs typeface="Arial"/>
              </a:rPr>
              <a:t>\</a:t>
            </a:r>
            <a:endParaRPr sz="2025" baseline="74074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560272" y="2609394"/>
            <a:ext cx="87630" cy="198120"/>
          </a:xfrm>
          <a:custGeom>
            <a:avLst/>
            <a:gdLst/>
            <a:ahLst/>
            <a:cxnLst/>
            <a:rect l="l" t="t" r="r" b="b"/>
            <a:pathLst>
              <a:path w="87629" h="198119">
                <a:moveTo>
                  <a:pt x="0" y="0"/>
                </a:moveTo>
                <a:lnTo>
                  <a:pt x="87283" y="0"/>
                </a:lnTo>
                <a:lnTo>
                  <a:pt x="87283" y="197808"/>
                </a:lnTo>
                <a:lnTo>
                  <a:pt x="0" y="197808"/>
                </a:lnTo>
                <a:lnTo>
                  <a:pt x="0" y="0"/>
                </a:lnTo>
                <a:close/>
              </a:path>
            </a:pathLst>
          </a:custGeom>
          <a:solidFill>
            <a:srgbClr val="E6E9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547573" y="2602506"/>
            <a:ext cx="52705" cy="201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50" spc="-105" dirty="0">
                <a:solidFill>
                  <a:srgbClr val="AFB5C8"/>
                </a:solidFill>
                <a:latin typeface="Times New Roman"/>
                <a:cs typeface="Times New Roman"/>
              </a:rPr>
              <a:t>i</a:t>
            </a:r>
            <a:endParaRPr sz="1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43172" y="360005"/>
            <a:ext cx="4602102" cy="611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74999" y="693001"/>
            <a:ext cx="8505190" cy="4149090"/>
          </a:xfrm>
          <a:custGeom>
            <a:avLst/>
            <a:gdLst/>
            <a:ahLst/>
            <a:cxnLst/>
            <a:rect l="l" t="t" r="r" b="b"/>
            <a:pathLst>
              <a:path w="8505190" h="4149090">
                <a:moveTo>
                  <a:pt x="0" y="4149001"/>
                </a:moveTo>
                <a:lnTo>
                  <a:pt x="8504999" y="4149001"/>
                </a:lnTo>
                <a:lnTo>
                  <a:pt x="8504999" y="0"/>
                </a:lnTo>
                <a:lnTo>
                  <a:pt x="0" y="0"/>
                </a:lnTo>
                <a:lnTo>
                  <a:pt x="0" y="4149001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66299" y="982248"/>
            <a:ext cx="6388100" cy="3759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5410" algn="just">
              <a:lnSpc>
                <a:spcPct val="1083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Open Sans"/>
                <a:cs typeface="Open Sans"/>
              </a:rPr>
              <a:t>St </a:t>
            </a:r>
            <a:r>
              <a:rPr sz="2000" b="1" spc="-5" dirty="0">
                <a:solidFill>
                  <a:srgbClr val="FFFFFF"/>
                </a:solidFill>
                <a:latin typeface="Open Sans"/>
                <a:cs typeface="Open Sans"/>
              </a:rPr>
              <a:t>John of Jerusalem Eye Hospital Group </a:t>
            </a:r>
            <a:r>
              <a:rPr sz="2000" b="1" dirty="0">
                <a:solidFill>
                  <a:srgbClr val="FFFFFF"/>
                </a:solidFill>
                <a:latin typeface="Open Sans"/>
                <a:cs typeface="Open Sans"/>
              </a:rPr>
              <a:t>(SJEHG)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is 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only charitable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provider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of expert eye care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in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 occupied Palestinian territories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 (oPt).</a:t>
            </a:r>
            <a:endParaRPr sz="2000">
              <a:latin typeface="Open Sans"/>
              <a:cs typeface="Open Sans"/>
            </a:endParaRPr>
          </a:p>
          <a:p>
            <a:pPr marL="192405" marR="394335" indent="-179705">
              <a:lnSpc>
                <a:spcPct val="108300"/>
              </a:lnSpc>
              <a:spcBef>
                <a:spcPts val="1135"/>
              </a:spcBef>
              <a:buFont typeface="Symbol"/>
              <a:buChar char=""/>
              <a:tabLst>
                <a:tab pos="193040" algn="l"/>
              </a:tabLst>
            </a:pP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In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2017,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SJEHG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treated over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135,600 patients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and 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performed 4800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major sight-saving</a:t>
            </a:r>
            <a:r>
              <a:rPr sz="2000" spc="-5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operations.</a:t>
            </a:r>
            <a:endParaRPr sz="2000">
              <a:latin typeface="Open Sans"/>
              <a:cs typeface="Open Sans"/>
            </a:endParaRPr>
          </a:p>
          <a:p>
            <a:pPr marL="192405" marR="5080" indent="-179705">
              <a:lnSpc>
                <a:spcPct val="108300"/>
              </a:lnSpc>
              <a:spcBef>
                <a:spcPts val="1135"/>
              </a:spcBef>
              <a:buFont typeface="Symbol"/>
              <a:buChar char=""/>
              <a:tabLst>
                <a:tab pos="193040" algn="l"/>
              </a:tabLst>
            </a:pP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It is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only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institution in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oPt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where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Palestinian 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nurses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and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doctors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can specialise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in</a:t>
            </a:r>
            <a:r>
              <a:rPr sz="2000" spc="-75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ophthalmology.</a:t>
            </a:r>
            <a:endParaRPr sz="2000">
              <a:latin typeface="Open Sans"/>
              <a:cs typeface="Open Sans"/>
            </a:endParaRPr>
          </a:p>
          <a:p>
            <a:pPr marL="192405" marR="521970" indent="-179705" algn="just">
              <a:lnSpc>
                <a:spcPct val="108300"/>
              </a:lnSpc>
              <a:spcBef>
                <a:spcPts val="1135"/>
              </a:spcBef>
              <a:buFont typeface="Symbol"/>
              <a:buChar char=""/>
              <a:tabLst>
                <a:tab pos="193040" algn="l"/>
              </a:tabLst>
            </a:pP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SJEGH have 240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members of staff,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including  146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medical staff trained to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provide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sz="2000" dirty="0">
                <a:solidFill>
                  <a:srgbClr val="FFFFFF"/>
                </a:solidFill>
                <a:latin typeface="Open Sans"/>
                <a:cs typeface="Open Sans"/>
              </a:rPr>
              <a:t>highest  quality </a:t>
            </a:r>
            <a:r>
              <a:rPr sz="2000" spc="-5" dirty="0">
                <a:solidFill>
                  <a:srgbClr val="FFFFFF"/>
                </a:solidFill>
                <a:latin typeface="Open Sans"/>
                <a:cs typeface="Open Sans"/>
              </a:rPr>
              <a:t>of care.</a:t>
            </a:r>
            <a:endParaRPr sz="2000">
              <a:latin typeface="Open Sans"/>
              <a:cs typeface="Open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2844012"/>
            <a:ext cx="4848656" cy="36623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60006"/>
            <a:ext cx="11159998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60006"/>
            <a:ext cx="11159998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199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94002"/>
            <a:ext cx="11520170" cy="3150235"/>
          </a:xfrm>
          <a:custGeom>
            <a:avLst/>
            <a:gdLst/>
            <a:ahLst/>
            <a:cxnLst/>
            <a:rect l="l" t="t" r="r" b="b"/>
            <a:pathLst>
              <a:path w="11520170" h="3150235">
                <a:moveTo>
                  <a:pt x="0" y="3150006"/>
                </a:moveTo>
                <a:lnTo>
                  <a:pt x="11520004" y="3150006"/>
                </a:lnTo>
                <a:lnTo>
                  <a:pt x="11520004" y="0"/>
                </a:lnTo>
                <a:lnTo>
                  <a:pt x="0" y="0"/>
                </a:lnTo>
                <a:lnTo>
                  <a:pt x="0" y="3150006"/>
                </a:lnTo>
                <a:close/>
              </a:path>
            </a:pathLst>
          </a:custGeom>
          <a:solidFill>
            <a:srgbClr val="9AC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47301" y="1535696"/>
            <a:ext cx="3875404" cy="287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82245">
              <a:lnSpc>
                <a:spcPct val="116700"/>
              </a:lnSpc>
              <a:spcBef>
                <a:spcPts val="100"/>
              </a:spcBef>
            </a:pP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The St John of Jerusalem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Eye  Hospital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is the only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provider 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of eye care in the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occupied 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Palestinian territories.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Formed 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in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1882,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hospital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provides 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specialist care to</a:t>
            </a:r>
            <a:r>
              <a:rPr sz="2000" spc="114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patients</a:t>
            </a:r>
            <a:endParaRPr sz="2000">
              <a:latin typeface="Open Sans"/>
              <a:cs typeface="Open Sans"/>
            </a:endParaRPr>
          </a:p>
          <a:p>
            <a:pPr marL="12700" marR="5080">
              <a:lnSpc>
                <a:spcPct val="116700"/>
              </a:lnSpc>
            </a:pP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regardless of their </a:t>
            </a:r>
            <a:r>
              <a:rPr sz="2000" spc="5" dirty="0">
                <a:solidFill>
                  <a:srgbClr val="FFFFFF"/>
                </a:solidFill>
                <a:latin typeface="Open Sans"/>
                <a:cs typeface="Open Sans"/>
              </a:rPr>
              <a:t>gender, race,  </a:t>
            </a:r>
            <a:r>
              <a:rPr sz="2000" spc="0" dirty="0">
                <a:solidFill>
                  <a:srgbClr val="FFFFFF"/>
                </a:solidFill>
                <a:latin typeface="Open Sans"/>
                <a:cs typeface="Open Sans"/>
              </a:rPr>
              <a:t>religion or ability to</a:t>
            </a:r>
            <a:r>
              <a:rPr sz="2000" spc="140" dirty="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Open Sans"/>
                <a:cs typeface="Open Sans"/>
              </a:rPr>
              <a:t>pay.</a:t>
            </a:r>
            <a:endParaRPr sz="2000">
              <a:latin typeface="Open Sans"/>
              <a:cs typeface="Open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0000" y="1222667"/>
            <a:ext cx="6604438" cy="43946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60006"/>
            <a:ext cx="11159998" cy="5723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92649" y="3680460"/>
            <a:ext cx="5505801" cy="27995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52824" y="3640591"/>
            <a:ext cx="5586095" cy="2839720"/>
          </a:xfrm>
          <a:custGeom>
            <a:avLst/>
            <a:gdLst/>
            <a:ahLst/>
            <a:cxnLst/>
            <a:rect l="l" t="t" r="r" b="b"/>
            <a:pathLst>
              <a:path w="5586095" h="2839720">
                <a:moveTo>
                  <a:pt x="0" y="0"/>
                </a:moveTo>
                <a:lnTo>
                  <a:pt x="5585466" y="0"/>
                </a:lnTo>
                <a:lnTo>
                  <a:pt x="5585466" y="2839418"/>
                </a:lnTo>
              </a:path>
            </a:pathLst>
          </a:custGeom>
          <a:ln w="342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2824" y="3640591"/>
            <a:ext cx="0" cy="2839720"/>
          </a:xfrm>
          <a:custGeom>
            <a:avLst/>
            <a:gdLst/>
            <a:ahLst/>
            <a:cxnLst/>
            <a:rect l="l" t="t" r="r" b="b"/>
            <a:pathLst>
              <a:path h="2839720">
                <a:moveTo>
                  <a:pt x="0" y="2839418"/>
                </a:moveTo>
                <a:lnTo>
                  <a:pt x="0" y="0"/>
                </a:lnTo>
              </a:path>
            </a:pathLst>
          </a:custGeom>
          <a:ln w="342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000" y="360006"/>
            <a:ext cx="11159991" cy="612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427</Words>
  <Application>Microsoft Office PowerPoint</Application>
  <PresentationFormat>Custom</PresentationFormat>
  <Paragraphs>61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Arial</vt:lpstr>
      <vt:lpstr>Calibri</vt:lpstr>
      <vt:lpstr>Open Sans</vt:lpstr>
      <vt:lpstr>Open Sans Light</vt:lpstr>
      <vt:lpstr>Open Sans Semibold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&amp; •., \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Gabrielle Lhuede</cp:lastModifiedBy>
  <cp:revision>1</cp:revision>
  <dcterms:created xsi:type="dcterms:W3CDTF">2018-09-26T05:09:10Z</dcterms:created>
  <dcterms:modified xsi:type="dcterms:W3CDTF">2018-09-26T05:13:38Z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2018-09-26T00:00:00Z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2018-09-26T00:00:00Z</vt:filetime>
  </property>
</Properties>
</file>